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91" r:id="rId2"/>
    <p:sldId id="290" r:id="rId3"/>
    <p:sldId id="292" r:id="rId4"/>
    <p:sldId id="289" r:id="rId5"/>
    <p:sldId id="256" r:id="rId6"/>
    <p:sldId id="271" r:id="rId7"/>
    <p:sldId id="276" r:id="rId8"/>
    <p:sldId id="273" r:id="rId9"/>
    <p:sldId id="277" r:id="rId10"/>
    <p:sldId id="280" r:id="rId11"/>
    <p:sldId id="258" r:id="rId12"/>
    <p:sldId id="259" r:id="rId13"/>
    <p:sldId id="257" r:id="rId14"/>
    <p:sldId id="261" r:id="rId15"/>
    <p:sldId id="272" r:id="rId16"/>
    <p:sldId id="262" r:id="rId17"/>
    <p:sldId id="263" r:id="rId18"/>
    <p:sldId id="275" r:id="rId19"/>
    <p:sldId id="264" r:id="rId20"/>
    <p:sldId id="260" r:id="rId21"/>
    <p:sldId id="268" r:id="rId22"/>
    <p:sldId id="278" r:id="rId23"/>
    <p:sldId id="267" r:id="rId24"/>
    <p:sldId id="269" r:id="rId25"/>
    <p:sldId id="270" r:id="rId26"/>
    <p:sldId id="274" r:id="rId27"/>
    <p:sldId id="279" r:id="rId28"/>
    <p:sldId id="281" r:id="rId29"/>
    <p:sldId id="293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5030788" cy="7773988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9">
          <p15:clr>
            <a:srgbClr val="A4A3A4"/>
          </p15:clr>
        </p15:guide>
        <p15:guide id="2" pos="15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67" autoAdjust="0"/>
    <p:restoredTop sz="94676" autoAdjust="0"/>
  </p:normalViewPr>
  <p:slideViewPr>
    <p:cSldViewPr>
      <p:cViewPr varScale="1">
        <p:scale>
          <a:sx n="92" d="100"/>
          <a:sy n="92" d="100"/>
        </p:scale>
        <p:origin x="3426" y="102"/>
      </p:cViewPr>
      <p:guideLst>
        <p:guide orient="horz" pos="2449"/>
        <p:guide pos="15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F42C-DF39-4A13-A2DF-C9CD47F25954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319338" y="685800"/>
            <a:ext cx="22193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46F13-704F-4773-889B-E47772BFD8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04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46F13-704F-4773-889B-E47772BFD8B4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658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309" y="2159442"/>
            <a:ext cx="4150400" cy="2940439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309" y="5182659"/>
            <a:ext cx="3555090" cy="120928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47321" y="311321"/>
            <a:ext cx="964234" cy="6633083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40" y="311321"/>
            <a:ext cx="3311935" cy="663308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98" y="6219191"/>
            <a:ext cx="4214158" cy="1324457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398" y="4367470"/>
            <a:ext cx="3375693" cy="185172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40" y="1741373"/>
            <a:ext cx="2012315" cy="52033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1548" y="1741373"/>
            <a:ext cx="2012315" cy="52033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40" y="1740150"/>
            <a:ext cx="2012315" cy="72521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40" y="2465362"/>
            <a:ext cx="2012315" cy="44790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31548" y="1740150"/>
            <a:ext cx="2012315" cy="72521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31548" y="2465362"/>
            <a:ext cx="2012315" cy="44790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93" y="6229556"/>
            <a:ext cx="4276170" cy="673746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93" y="6910212"/>
            <a:ext cx="4276170" cy="69102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67693" y="431888"/>
            <a:ext cx="4276170" cy="560303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16" y="6229254"/>
            <a:ext cx="4276170" cy="674047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653479" cy="62191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016" y="6910212"/>
            <a:ext cx="4276170" cy="69447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40" y="311320"/>
            <a:ext cx="4192323" cy="12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40" y="1813930"/>
            <a:ext cx="4192323" cy="544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3479" y="0"/>
            <a:ext cx="377309" cy="7773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3479" y="6219190"/>
            <a:ext cx="377309" cy="777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3965" y="6403463"/>
            <a:ext cx="301847" cy="44916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40A83C6-1314-441B-9BB7-F68EE35DB440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3483593" y="4696223"/>
            <a:ext cx="2683467" cy="201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3443285" y="1972447"/>
            <a:ext cx="2764083" cy="201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4EB3FAE-026B-47EE-A257-C2211E2A7055}" type="datetimeFigureOut">
              <a:rPr lang="es-CO" smtClean="0"/>
              <a:t>12/11/2024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36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quipo\Desktop\Nueva carpeta (3)\png\entrega\png\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8" y="1003442"/>
            <a:ext cx="3611315" cy="40356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Tarjetero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92474" y="5471170"/>
            <a:ext cx="402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$ 138.000,00 COP – 46,92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27162" y="5840502"/>
            <a:ext cx="323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Tarjetero con las figuras del mas alto mando en la cultura </a:t>
            </a:r>
            <a:r>
              <a:rPr lang="es-CO" sz="1600" b="1" dirty="0" err="1">
                <a:latin typeface="Chaparral Pro Light" pitchFamily="18" charset="0"/>
                <a:cs typeface="David" panose="020E0502060401010101" pitchFamily="34" charset="-79"/>
              </a:rPr>
              <a:t>Tayrona</a:t>
            </a:r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, fundido en bronce y plata.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Bañado en oro de 24 K. de 6 cm de alto</a:t>
            </a:r>
          </a:p>
        </p:txBody>
      </p:sp>
    </p:spTree>
    <p:extLst>
      <p:ext uri="{BB962C8B-B14F-4D97-AF65-F5344CB8AC3E}">
        <p14:creationId xmlns:p14="http://schemas.microsoft.com/office/powerpoint/2010/main" val="114488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42223" y="214842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Botella de Pajarito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17950" y="4967114"/>
            <a:ext cx="40536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5   cm $      66.000,00 COP –   22,44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7   cm $      88.000,00 COP –   29,92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9   cm $    116.000,00 COP –   39,44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14 cm $    143.000,00 COP –   48,62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18 cm $    215.000,00 COP –   73,10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21 cm $    253.000,00 COP –   86,02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30 cm $    715.000,00 COP – 243,10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50 cm $ 1.320.000,00 COP – 448,80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03426" y="1756526"/>
            <a:ext cx="1944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varios Tamaños,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</a:t>
            </a:r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oro</a:t>
            </a:r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 de 24 k, Representando el Poporo, icono de la cultura Quimbaya.</a:t>
            </a:r>
          </a:p>
        </p:txBody>
      </p:sp>
      <p:pic>
        <p:nvPicPr>
          <p:cNvPr id="3074" name="Picture 2" descr="C:\Users\Equipo\Desktop\Nueva carpeta (3)\png\png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3" y="963319"/>
            <a:ext cx="2227694" cy="3817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5194" y="8722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Balsa Muisca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39130" y="3814986"/>
            <a:ext cx="45365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varios Tamaños,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k, Alusivo a la ceremonia de la leyenda del Dorado, Tribu Muisca</a:t>
            </a:r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4098" name="Picture 2" descr="C:\Users\Equipo\Desktop\Nueva carpeta (3)\png\png\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5" y="618680"/>
            <a:ext cx="2992158" cy="30522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39130" y="5190108"/>
            <a:ext cx="42006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5   cm $   50.000,00   COP –   17,00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7   cm $   70.000,00   COP –   23,80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9   cm $   85.000,00   COP –   28,90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11 cm $   105.000,00 COP –   37,70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14 cm $   130.000,00 COP –   44,20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18 cm $   195.000,00 COP –   66,30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30 cm $   600.000,00 COP – 204,00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50 cm $1.200.000,00 COP – 408,00 USD</a:t>
            </a:r>
          </a:p>
        </p:txBody>
      </p:sp>
    </p:spTree>
    <p:extLst>
      <p:ext uri="{BB962C8B-B14F-4D97-AF65-F5344CB8AC3E}">
        <p14:creationId xmlns:p14="http://schemas.microsoft.com/office/powerpoint/2010/main" val="264932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Pareja Quimbaya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64319" y="492432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$ 176.000,00 COP – 59,84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00330" y="5577565"/>
            <a:ext cx="3232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aprox. 10 cm. de alto,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Representando un importante miembro de la tribu Quimbaya poseedor del Poporo</a:t>
            </a:r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2051" name="Picture 3" descr="C:\Users\Equipo\Desktop\Nueva carpeta (3)\png\png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" y="1294706"/>
            <a:ext cx="3603459" cy="33843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5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Caciques Quimbaya1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14892" y="4535066"/>
            <a:ext cx="367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$ 462.000,00 COP – 157,08 USD C/U</a:t>
            </a:r>
            <a:endParaRPr lang="es-CO" b="1" dirty="0">
              <a:latin typeface="Chaparral Pro Light" pitchFamily="18" charset="0"/>
              <a:cs typeface="David" panose="020E0502060401010101" pitchFamily="34" charset="-79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31161" y="5471170"/>
            <a:ext cx="323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 aprox. 20 cm de alto, fundido en Bronce y plata Bañado en oro de 24 k.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Pareja de poporos Quimbaya.</a:t>
            </a:r>
          </a:p>
        </p:txBody>
      </p:sp>
      <p:pic>
        <p:nvPicPr>
          <p:cNvPr id="6146" name="Picture 2" descr="C:\Users\Equipo\Desktop\Nueva carpeta (3)\png\png\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1" y="1006674"/>
            <a:ext cx="3866012" cy="32863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0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Canasteros Quimbaya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70756" y="4377999"/>
            <a:ext cx="418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$ 286.000,00 COP – 97,24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62860" y="5024330"/>
            <a:ext cx="323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Figuras de la CULTURA QUIMBAYA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K, de 10 cm. de alto cada una.</a:t>
            </a:r>
          </a:p>
        </p:txBody>
      </p:sp>
      <p:pic>
        <p:nvPicPr>
          <p:cNvPr id="7170" name="Picture 2" descr="C:\Users\Equipo\Desktop\Nueva carpeta (3)\png\entrega\png\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5" y="1222698"/>
            <a:ext cx="4230247" cy="26595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8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Caciques Quimbaya 2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27162" y="4638745"/>
            <a:ext cx="374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$ 462.000,00 COP – 157,08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27162" y="5285076"/>
            <a:ext cx="3376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 aprox.20 cm. de alto, fundido en Bronce y plata 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Pareja de poporos Quimbaya.</a:t>
            </a:r>
          </a:p>
        </p:txBody>
      </p:sp>
      <p:pic>
        <p:nvPicPr>
          <p:cNvPr id="7170" name="Picture 2" descr="C:\Users\Equipo\Desktop\Nueva carpeta (3)\png\png\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8" y="1078682"/>
            <a:ext cx="3501043" cy="32089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2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Canoa Sinú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85232" y="3814986"/>
            <a:ext cx="32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$ 572.000,00 COP – 194,48 USD </a:t>
            </a:r>
            <a:r>
              <a:rPr lang="es-CO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11882" y="4537039"/>
            <a:ext cx="3232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Articulo decorativo de  aprox. 20 cm de </a:t>
            </a:r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largo</a:t>
            </a:r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, fundido en Bronce y plata.</a:t>
            </a:r>
          </a:p>
          <a:p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Bañado en oro de 24 k.</a:t>
            </a:r>
          </a:p>
          <a:p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Medio de transporte clásico de las tribu Sinú.</a:t>
            </a:r>
          </a:p>
        </p:txBody>
      </p:sp>
      <p:pic>
        <p:nvPicPr>
          <p:cNvPr id="8194" name="Picture 2" descr="C:\Users\Equipo\Desktop\Nueva carpeta (3)\png\png\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4" y="1152581"/>
            <a:ext cx="4279825" cy="21395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Canoa Tumaco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46872" y="4535066"/>
            <a:ext cx="3780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que refleja el medio de transporte, de la tribu Tumaco,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de 23 cm. de largo</a:t>
            </a:r>
          </a:p>
        </p:txBody>
      </p:sp>
      <p:pic>
        <p:nvPicPr>
          <p:cNvPr id="10242" name="Picture 2" descr="C:\Users\Equipo\Desktop\Nueva carpeta (3)\png\entrega\png\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4" y="1006674"/>
            <a:ext cx="4320480" cy="21602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85232" y="3814986"/>
            <a:ext cx="403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$ 572.000,00 COP – 194,48 USD</a:t>
            </a:r>
            <a:endParaRPr lang="es-CO" b="1" dirty="0">
              <a:latin typeface="Chaparral Pro Light" pitchFamily="18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17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quipo\Desktop\Nueva carpeta (3)\png\png\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965535"/>
            <a:ext cx="3819687" cy="30649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Cazadores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Sinu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83146" y="439105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$ 1.078.000,00 COP – 366,52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39605" y="5040018"/>
            <a:ext cx="323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 aprox. 30 cm de largo, fundido en Bronce y bañado en oro de 24 k.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 Medio de recolección de comida por excelencia de las tribu Sinú.</a:t>
            </a:r>
          </a:p>
        </p:txBody>
      </p:sp>
    </p:spTree>
    <p:extLst>
      <p:ext uri="{BB962C8B-B14F-4D97-AF65-F5344CB8AC3E}">
        <p14:creationId xmlns:p14="http://schemas.microsoft.com/office/powerpoint/2010/main" val="196848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3146" y="1222698"/>
            <a:ext cx="4192323" cy="1295665"/>
          </a:xfrm>
        </p:spPr>
        <p:txBody>
          <a:bodyPr/>
          <a:lstStyle/>
          <a:p>
            <a:pPr algn="ctr"/>
            <a:r>
              <a:rPr lang="es-CO" b="1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Arte Precolombino Mejía</a:t>
            </a: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0" y="3238922"/>
            <a:ext cx="2402582" cy="24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72369" y="583121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haroni" panose="02010803020104030203" pitchFamily="2" charset="-79"/>
                <a:cs typeface="Aharoni" panose="02010803020104030203" pitchFamily="2" charset="-79"/>
              </a:rPr>
              <a:t>Julio Cesar Mejía Buitrago</a:t>
            </a:r>
          </a:p>
          <a:p>
            <a:pPr algn="ctr"/>
            <a:r>
              <a:rPr lang="es-CO" b="1" dirty="0">
                <a:latin typeface="Aharoni" panose="02010803020104030203" pitchFamily="2" charset="-79"/>
                <a:cs typeface="Aharoni" panose="02010803020104030203" pitchFamily="2" charset="-79"/>
              </a:rPr>
              <a:t>Gerente General</a:t>
            </a:r>
          </a:p>
        </p:txBody>
      </p:sp>
    </p:spTree>
    <p:extLst>
      <p:ext uri="{BB962C8B-B14F-4D97-AF65-F5344CB8AC3E}">
        <p14:creationId xmlns:p14="http://schemas.microsoft.com/office/powerpoint/2010/main" val="3416339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Pectoral Muisca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83146" y="4712200"/>
            <a:ext cx="396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$ 418.000,00 COP – 142,12 USD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5232" y="5276019"/>
            <a:ext cx="323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 aprox. 20 cm de alto, fundido en Bronce y plata Bañado en oro de 24 k. 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Pieza cultural de la cultura muisca.</a:t>
            </a:r>
          </a:p>
        </p:txBody>
      </p:sp>
      <p:pic>
        <p:nvPicPr>
          <p:cNvPr id="5122" name="Picture 2" descr="C:\Users\Equipo\Desktop\Nueva carpeta (3)\png\png\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6" y="1043054"/>
            <a:ext cx="3494579" cy="32759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3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55632" y="4748323"/>
            <a:ext cx="477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$ 352.000,00 COP – 119,68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55632" y="5117655"/>
            <a:ext cx="32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18 cm. de alto de la CULTURA SINÚ.</a:t>
            </a:r>
          </a:p>
        </p:txBody>
      </p:sp>
      <p:pic>
        <p:nvPicPr>
          <p:cNvPr id="3074" name="Picture 2" descr="C:\Users\Equipo\Desktop\Nueva carpeta (3)\png\entrega\png\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9" y="358602"/>
            <a:ext cx="3661201" cy="36612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77629" y="5781425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David" panose="020E0502060401010101" pitchFamily="34" charset="-79"/>
              </a:rPr>
              <a:t>Zorro</a:t>
            </a:r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Sinú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43461" y="428665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David" panose="020E0502060401010101" pitchFamily="34" charset="-79"/>
              </a:rPr>
              <a:t>Muñeca</a:t>
            </a:r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Sinú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3461" y="6232606"/>
            <a:ext cx="425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$143.000,00 COP – 48,62 USD</a:t>
            </a:r>
            <a:endParaRPr lang="es-CO" b="1" dirty="0">
              <a:latin typeface="Chaparral Pro Light" pitchFamily="18" charset="0"/>
              <a:cs typeface="David" panose="020E0502060401010101" pitchFamily="34" charset="-79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43461" y="6623298"/>
            <a:ext cx="32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7 cm. de alto de la CULTURA SINÚ.</a:t>
            </a:r>
          </a:p>
        </p:txBody>
      </p:sp>
    </p:spTree>
    <p:extLst>
      <p:ext uri="{BB962C8B-B14F-4D97-AF65-F5344CB8AC3E}">
        <p14:creationId xmlns:p14="http://schemas.microsoft.com/office/powerpoint/2010/main" val="124119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Zorro Sinú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83146" y="590321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11 cm $    190.000,00 COP –   64,60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20 cm $    682.000,00 COP – 231,88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30 cm $ 1.320.000,00 COP – 448,80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4926" y="4765030"/>
            <a:ext cx="4450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Figura de zorro visto por los ojos de la tribu Sinú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quilates. </a:t>
            </a:r>
          </a:p>
        </p:txBody>
      </p:sp>
      <p:pic>
        <p:nvPicPr>
          <p:cNvPr id="13314" name="Picture 2" descr="C:\Users\Equipo\Desktop\Nueva carpeta (3)\png\entrega\png\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1150690"/>
            <a:ext cx="4168489" cy="29523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66720" y="286594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Rana Sinú &amp; Cazador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66720" y="4800891"/>
            <a:ext cx="3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$ 198.000,00 COP – 67,32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56692" y="5471170"/>
            <a:ext cx="323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Figura decorativa fundida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 en oro de 24 K. de 12 cm. Aprox. de alto cada una.</a:t>
            </a:r>
          </a:p>
        </p:txBody>
      </p:sp>
      <p:pic>
        <p:nvPicPr>
          <p:cNvPr id="6" name="Picture 2" descr="C:\Users\Equipo\Desktop\Nueva carpeta (3)\png\entrega\png\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1366714"/>
            <a:ext cx="4262867" cy="29523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4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251912"/>
            <a:ext cx="399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Maternidad Quimbaya  </a:t>
            </a:r>
          </a:p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Tamborilero Quimbaya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12211" y="4476086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$ 198.000,00 COP – 67,32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3146" y="5117603"/>
            <a:ext cx="3232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Artículos que representan los oficios  de los habitantes, en los territorios de la Cultura Quimbaya,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de 9 cm de alto.</a:t>
            </a:r>
          </a:p>
        </p:txBody>
      </p:sp>
      <p:pic>
        <p:nvPicPr>
          <p:cNvPr id="4098" name="Picture 2" descr="C:\Users\Equipo\Desktop\Nueva carpeta (3)\png\entrega\png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1685176"/>
            <a:ext cx="4176464" cy="23489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9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 Calima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70756" y="4991152"/>
            <a:ext cx="390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$ 1.045.000,00 COP – 355,30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3146" y="5619573"/>
            <a:ext cx="3488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Figura del mas alto mando en la CULTURA CALIMA,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de 30 cm. de alto.</a:t>
            </a:r>
          </a:p>
        </p:txBody>
      </p:sp>
      <p:pic>
        <p:nvPicPr>
          <p:cNvPr id="5122" name="Picture 2" descr="C:\Users\Equipo\Desktop\Nueva carpeta (3)\png\entrega\png\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8" y="967667"/>
            <a:ext cx="3889896" cy="36094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3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Masca coca Sinú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18293" y="3973359"/>
            <a:ext cx="432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$ 176.000,00 COP – 59,84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46872" y="4607074"/>
            <a:ext cx="378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Artículos decorativos que representan los oficios de la TRIBU SINÚ, bañado en oro de 24 K. de 10 cm. de alto.</a:t>
            </a:r>
          </a:p>
        </p:txBody>
      </p:sp>
      <p:pic>
        <p:nvPicPr>
          <p:cNvPr id="9218" name="Picture 2" descr="C:\Users\Equipo\Desktop\Nueva carpeta (3)\png\entrega\png\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1150690"/>
            <a:ext cx="4178042" cy="23213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41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Mascara Calima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92474" y="4607074"/>
            <a:ext cx="373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$ 242.000,00 COP – 82,28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4926" y="5271419"/>
            <a:ext cx="380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Mascara de la CULTURA CALIMA fundido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Bañado en oro de 24 K. 16 cm. de alto</a:t>
            </a:r>
          </a:p>
        </p:txBody>
      </p:sp>
      <p:pic>
        <p:nvPicPr>
          <p:cNvPr id="14338" name="Picture 2" descr="C:\Users\Equipo\Desktop\Nueva carpeta (3)\png\entrega\png\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9" y="1078682"/>
            <a:ext cx="3960440" cy="31275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Botella Quimbaya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09251" y="6160942"/>
            <a:ext cx="4222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9   cm $ 160.000,00 COP –   54,40 USD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17 cm $ 297.000,00 COP – 100,98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23 cm $ 418.000,00 COP – 142,12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09251" y="5255146"/>
            <a:ext cx="427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Articulo decorativo de a cultura Quimbaya fundida en bronce y plata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 en oro de 24K</a:t>
            </a:r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16386" name="Picture 2" descr="C:\Users\Equipo\Desktop\Nueva carpeta (3)\png\entrega\png\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2" y="1078682"/>
            <a:ext cx="3498460" cy="39095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49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02031" y="14257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Muñeca Quimbaya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18849" y="5382706"/>
            <a:ext cx="32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$ 858.000,00 COP – 291,72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73328" y="6029037"/>
            <a:ext cx="3286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latin typeface="Chaparral Pro Light" pitchFamily="18" charset="0"/>
                <a:cs typeface="David" panose="020E0502060401010101" pitchFamily="34" charset="-79"/>
              </a:rPr>
              <a:t>Figura de la Cultura Quimbaya de  aprox. 25 cm. de alto fundido en bronce y  plata.</a:t>
            </a:r>
          </a:p>
          <a:p>
            <a:r>
              <a:rPr lang="es-CO" b="1" i="1" dirty="0">
                <a:latin typeface="Chaparral Pro Light" pitchFamily="18" charset="0"/>
                <a:cs typeface="David" panose="020E0502060401010101" pitchFamily="34" charset="-79"/>
              </a:rPr>
              <a:t>Con un baño en oro  de 24 K.</a:t>
            </a:r>
          </a:p>
        </p:txBody>
      </p:sp>
      <p:pic>
        <p:nvPicPr>
          <p:cNvPr id="1026" name="Picture 2" descr="C:\Users\Equipo\Desktop\Nueva carpeta (3)\png\entrega\png\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" y="856189"/>
            <a:ext cx="2736304" cy="41044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1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27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39130" y="5327311"/>
            <a:ext cx="466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39130" y="5967032"/>
            <a:ext cx="3381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K.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8" y="966352"/>
            <a:ext cx="3848637" cy="40748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quipo\Desktop\Nueva carpeta (3)\png\entrega\png\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0" y="862659"/>
            <a:ext cx="3745449" cy="46805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3146" y="14257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55867" y="5818338"/>
            <a:ext cx="46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93507" y="6505481"/>
            <a:ext cx="395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K.</a:t>
            </a:r>
          </a:p>
        </p:txBody>
      </p:sp>
    </p:spTree>
    <p:extLst>
      <p:ext uri="{BB962C8B-B14F-4D97-AF65-F5344CB8AC3E}">
        <p14:creationId xmlns:p14="http://schemas.microsoft.com/office/powerpoint/2010/main" val="167408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85878" y="5483650"/>
            <a:ext cx="463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3146" y="6143367"/>
            <a:ext cx="323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K.</a:t>
            </a:r>
          </a:p>
        </p:txBody>
      </p:sp>
      <p:pic>
        <p:nvPicPr>
          <p:cNvPr id="19458" name="Picture 2" descr="C:\Users\Equipo\Desktop\Nueva carpeta (3)\png\entrega\png\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0" y="967667"/>
            <a:ext cx="4287480" cy="42874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41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51197" y="5244833"/>
            <a:ext cx="456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05466" y="6047234"/>
            <a:ext cx="323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 Bañadas en oro de 24 quilates.</a:t>
            </a:r>
          </a:p>
        </p:txBody>
      </p:sp>
      <p:pic>
        <p:nvPicPr>
          <p:cNvPr id="20482" name="Picture 2" descr="C:\Users\Equipo\Desktop\Nueva carpeta (3)\png\entrega\png\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4" y="1095436"/>
            <a:ext cx="4361633" cy="38015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5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39130" y="5000213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83146" y="5759202"/>
            <a:ext cx="37220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quilates</a:t>
            </a:r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21506" name="Picture 2" descr="C:\Users\Equipo\Desktop\Nueva carpeta (3)\png\entrega\png\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" y="934666"/>
            <a:ext cx="4212034" cy="37170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42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39130" y="4989933"/>
            <a:ext cx="456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05466" y="5687194"/>
            <a:ext cx="4010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quilates.</a:t>
            </a:r>
          </a:p>
        </p:txBody>
      </p:sp>
      <p:pic>
        <p:nvPicPr>
          <p:cNvPr id="22530" name="Picture 2" descr="C:\Users\Equipo\Desktop\Nueva carpeta (3)\png\entrega\png\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" y="1163482"/>
            <a:ext cx="4398332" cy="33737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1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Equipo\Desktop\Nueva carpeta (3)\png\entrega\png\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1" y="786650"/>
            <a:ext cx="3253566" cy="46845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02031" y="14257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Aretes dobles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39130" y="568719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$ 65.000,00 COP – 22,10 USD Cada Par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76900" y="6376260"/>
            <a:ext cx="3869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Bellos aretes con varias figuras de las culturas precolombinas, fundidas en Bronce y plata.</a:t>
            </a:r>
          </a:p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Bañadas en oro de 24 K.</a:t>
            </a:r>
          </a:p>
        </p:txBody>
      </p:sp>
    </p:spTree>
    <p:extLst>
      <p:ext uri="{BB962C8B-B14F-4D97-AF65-F5344CB8AC3E}">
        <p14:creationId xmlns:p14="http://schemas.microsoft.com/office/powerpoint/2010/main" val="129790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02031" y="14257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FuraTena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72209" y="5382706"/>
            <a:ext cx="32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$ 264.000,00 COP – 89,76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58058" y="5956710"/>
            <a:ext cx="3232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i="1" dirty="0">
                <a:latin typeface="Chaparral Pro Light" pitchFamily="18" charset="0"/>
                <a:cs typeface="David" panose="020E0502060401010101" pitchFamily="34" charset="-79"/>
              </a:rPr>
              <a:t>Articulo que representa a la actriz principal al mito ¨creación de la humanidad¨  </a:t>
            </a:r>
          </a:p>
          <a:p>
            <a:r>
              <a:rPr lang="es-CO" sz="1600" b="1" i="1" dirty="0">
                <a:latin typeface="Chaparral Pro Light" pitchFamily="18" charset="0"/>
                <a:cs typeface="David" panose="020E0502060401010101" pitchFamily="34" charset="-79"/>
              </a:rPr>
              <a:t>De  aprox. 12 cm. de alto fundido en bronce y  plata.</a:t>
            </a:r>
          </a:p>
          <a:p>
            <a:r>
              <a:rPr lang="es-CO" sz="1600" b="1" i="1" dirty="0">
                <a:latin typeface="Chaparral Pro Light" pitchFamily="18" charset="0"/>
                <a:cs typeface="David" panose="020E0502060401010101" pitchFamily="34" charset="-79"/>
              </a:rPr>
              <a:t> Con un baño en oro  de 24 K.</a:t>
            </a:r>
          </a:p>
        </p:txBody>
      </p:sp>
      <p:pic>
        <p:nvPicPr>
          <p:cNvPr id="24578" name="Picture 2" descr="C:\Users\Equipo\Desktop\Nueva carpeta (3)\png\entrega\png\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5" y="830429"/>
            <a:ext cx="2885354" cy="43527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2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5" y="1222698"/>
            <a:ext cx="3160354" cy="38869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3146" y="28659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 Quimbaya, Pareja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99040" y="5226797"/>
            <a:ext cx="387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$ 1.452.000,00 COP – 493,68 USD 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99040" y="5899763"/>
            <a:ext cx="3328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Pieza precolombina 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55 cm. aprox. de alto.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Fundido en Bronce y plata.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Bañado en oro de 24 K.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Representado al mas alto mando en  la cultura Quimbaya.</a:t>
            </a:r>
          </a:p>
        </p:txBody>
      </p:sp>
    </p:spTree>
    <p:extLst>
      <p:ext uri="{BB962C8B-B14F-4D97-AF65-F5344CB8AC3E}">
        <p14:creationId xmlns:p14="http://schemas.microsoft.com/office/powerpoint/2010/main" val="157780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39194" y="4895106"/>
            <a:ext cx="4580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Figura del mas alto mando en la cultura </a:t>
            </a:r>
            <a:r>
              <a:rPr lang="es-CO" sz="1600" b="1" dirty="0" err="1">
                <a:latin typeface="Chaparral Pro Light" pitchFamily="18" charset="0"/>
                <a:cs typeface="David" panose="020E0502060401010101" pitchFamily="34" charset="-79"/>
              </a:rPr>
              <a:t>Tayrona</a:t>
            </a:r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, fundido en bronce y plata.</a:t>
            </a:r>
          </a:p>
          <a:p>
            <a:r>
              <a:rPr lang="es-CO" sz="1600" b="1" dirty="0">
                <a:latin typeface="Chaparral Pro Light" pitchFamily="18" charset="0"/>
                <a:cs typeface="David" panose="020E0502060401010101" pitchFamily="34" charset="-79"/>
              </a:rPr>
              <a:t>Bañado en oro de 24 K.</a:t>
            </a:r>
          </a:p>
        </p:txBody>
      </p:sp>
      <p:pic>
        <p:nvPicPr>
          <p:cNvPr id="6146" name="Picture 2" descr="C:\Users\Equipo\Desktop\Nueva carpeta (3)\png\entrega\png\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0" y="993197"/>
            <a:ext cx="4032448" cy="34056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83146" y="5726103"/>
            <a:ext cx="5794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</a:t>
            </a:r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: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5   cm $     53.000,00 COP –   18,02 USD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7   cm $     73.000,00 COP –   24,82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14 cm $   154.000,00 COP –   52,36 USD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20 cm $   341.000,00 COP – 115,94 USD</a:t>
            </a:r>
          </a:p>
          <a:p>
            <a:endParaRPr lang="es-CO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577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Equipo\Desktop\Nueva carpeta (3)\png\entrega\png\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81" y="1006674"/>
            <a:ext cx="3789278" cy="37892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3146" y="28659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83146" y="5184879"/>
            <a:ext cx="356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</a:t>
            </a:r>
          </a:p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$ 121.000,00 COP – 41,14 USD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4927" y="5831210"/>
            <a:ext cx="323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Figura del mas alto mando en la cultura </a:t>
            </a:r>
            <a:r>
              <a:rPr lang="es-CO" b="1" dirty="0" err="1">
                <a:latin typeface="Chaparral Pro Light" pitchFamily="18" charset="0"/>
                <a:cs typeface="David" panose="020E0502060401010101" pitchFamily="34" charset="-79"/>
              </a:rPr>
              <a:t>Tayrona</a:t>
            </a:r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, fundido en bronce y bañado en oro de 24 quilates, de 9 centímetros de alto</a:t>
            </a:r>
          </a:p>
        </p:txBody>
      </p:sp>
    </p:spTree>
    <p:extLst>
      <p:ext uri="{BB962C8B-B14F-4D97-AF65-F5344CB8AC3E}">
        <p14:creationId xmlns:p14="http://schemas.microsoft.com/office/powerpoint/2010/main" val="370295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36649" y="286592"/>
            <a:ext cx="450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Caciques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Pareja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6372" y="4160426"/>
            <a:ext cx="44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$ 660.000,00 COP – 224,40 USD C/U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61506" y="4895106"/>
            <a:ext cx="36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Figuras de la pareja de los mas altos mandos en la cultura </a:t>
            </a:r>
            <a:r>
              <a:rPr lang="es-CO" sz="2000" b="1" dirty="0" err="1">
                <a:latin typeface="Chaparral Pro Light" pitchFamily="18" charset="0"/>
                <a:cs typeface="David" panose="020E0502060401010101" pitchFamily="34" charset="-79"/>
              </a:rPr>
              <a:t>Tayrona</a:t>
            </a:r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, fundidas en bronce y plata.</a:t>
            </a:r>
          </a:p>
          <a:p>
            <a:r>
              <a:rPr lang="es-CO" sz="2000" b="1" dirty="0">
                <a:latin typeface="Chaparral Pro Light" pitchFamily="18" charset="0"/>
                <a:cs typeface="David" panose="020E0502060401010101" pitchFamily="34" charset="-79"/>
              </a:rPr>
              <a:t>Bañadas en oro de 24 K.</a:t>
            </a:r>
          </a:p>
        </p:txBody>
      </p:sp>
      <p:pic>
        <p:nvPicPr>
          <p:cNvPr id="8194" name="Picture 2" descr="C:\Users\Equipo\Desktop\Nueva carpeta (3)\png\entrega\png\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4" y="1150690"/>
            <a:ext cx="4433755" cy="24186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3146" y="28659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Tarjetero doble </a:t>
            </a:r>
            <a:r>
              <a:rPr lang="es-CO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tayrona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96934" y="5475209"/>
            <a:ext cx="373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David" panose="020E0502060401010101" pitchFamily="34" charset="-79"/>
                <a:cs typeface="David" panose="020E0502060401010101" pitchFamily="34" charset="-79"/>
              </a:rPr>
              <a:t>Precio: $ 154.000,00 – 52,36 USD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4927" y="5845021"/>
            <a:ext cx="323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Tarjetero con las figuras del mas alto mando en la cultura </a:t>
            </a:r>
            <a:r>
              <a:rPr lang="es-CO" b="1" dirty="0" err="1">
                <a:latin typeface="Chaparral Pro Light" pitchFamily="18" charset="0"/>
                <a:cs typeface="David" panose="020E0502060401010101" pitchFamily="34" charset="-79"/>
              </a:rPr>
              <a:t>Tayrona</a:t>
            </a:r>
            <a:r>
              <a:rPr lang="es-CO" b="1" dirty="0">
                <a:latin typeface="Chaparral Pro Light" pitchFamily="18" charset="0"/>
                <a:cs typeface="David" panose="020E0502060401010101" pitchFamily="34" charset="-79"/>
              </a:rPr>
              <a:t>, fundido en bronce y bañado en oro de 24 quilates, de 7 centímetros de alto.</a:t>
            </a:r>
          </a:p>
        </p:txBody>
      </p:sp>
      <p:pic>
        <p:nvPicPr>
          <p:cNvPr id="12290" name="Picture 2" descr="C:\Users\Equipo\Desktop\Nueva carpeta (3)\png\entrega\png\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2" y="1294706"/>
            <a:ext cx="2907964" cy="38158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60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Personalizado 1">
      <a:dk1>
        <a:srgbClr val="2F2B20"/>
      </a:dk1>
      <a:lt1>
        <a:srgbClr val="FFFFFF"/>
      </a:lt1>
      <a:dk2>
        <a:srgbClr val="1A2B0B"/>
      </a:dk2>
      <a:lt2>
        <a:srgbClr val="BAE6B0"/>
      </a:lt2>
      <a:accent1>
        <a:srgbClr val="1C1B12"/>
      </a:accent1>
      <a:accent2>
        <a:srgbClr val="2D4C28"/>
      </a:accent2>
      <a:accent3>
        <a:srgbClr val="477A32"/>
      </a:accent3>
      <a:accent4>
        <a:srgbClr val="63D769"/>
      </a:accent4>
      <a:accent5>
        <a:srgbClr val="CCE8B2"/>
      </a:accent5>
      <a:accent6>
        <a:srgbClr val="FAF9F8"/>
      </a:accent6>
      <a:hlink>
        <a:srgbClr val="B5E812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564</TotalTime>
  <Words>1488</Words>
  <Application>Microsoft Office PowerPoint</Application>
  <PresentationFormat>Personalizado</PresentationFormat>
  <Paragraphs>191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Aharoni</vt:lpstr>
      <vt:lpstr>Algerian</vt:lpstr>
      <vt:lpstr>Arial</vt:lpstr>
      <vt:lpstr>Calibri</vt:lpstr>
      <vt:lpstr>Cambria</vt:lpstr>
      <vt:lpstr>Chaparral Pro Light</vt:lpstr>
      <vt:lpstr>David</vt:lpstr>
      <vt:lpstr>Adyacencia</vt:lpstr>
      <vt:lpstr>Presentación de PowerPoint</vt:lpstr>
      <vt:lpstr>Arte Precolombino Mejía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</dc:creator>
  <cp:lastModifiedBy>Aprendiz</cp:lastModifiedBy>
  <cp:revision>58</cp:revision>
  <dcterms:created xsi:type="dcterms:W3CDTF">2017-08-25T03:11:44Z</dcterms:created>
  <dcterms:modified xsi:type="dcterms:W3CDTF">2024-11-12T12:41:10Z</dcterms:modified>
</cp:coreProperties>
</file>